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264" r:id="rId2"/>
    <p:sldId id="265" r:id="rId3"/>
    <p:sldId id="266" r:id="rId4"/>
  </p:sldIdLst>
  <p:sldSz cx="16459200" cy="21945600"/>
  <p:notesSz cx="31235650" cy="211264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51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ynthia Mama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5FA"/>
    <a:srgbClr val="1FA6CB"/>
    <a:srgbClr val="F3F9FA"/>
    <a:srgbClr val="CDEEF7"/>
    <a:srgbClr val="21AED5"/>
    <a:srgbClr val="EEEEEE"/>
    <a:srgbClr val="8BD8ED"/>
    <a:srgbClr val="FFFFFF"/>
    <a:srgbClr val="1C9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0" autoAdjust="0"/>
    <p:restoredTop sz="94660"/>
  </p:normalViewPr>
  <p:slideViewPr>
    <p:cSldViewPr>
      <p:cViewPr varScale="1">
        <p:scale>
          <a:sx n="19" d="100"/>
          <a:sy n="19" d="100"/>
        </p:scale>
        <p:origin x="1992" y="68"/>
      </p:cViewPr>
      <p:guideLst>
        <p:guide orient="horz" pos="6912"/>
        <p:guide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5382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424" tIns="32212" rIns="64424" bIns="32212" numCol="1" anchor="t" anchorCtr="0" compatLnSpc="1">
            <a:prstTxWarp prst="textNoShape">
              <a:avLst/>
            </a:prstTxWarp>
          </a:bodyPr>
          <a:lstStyle>
            <a:lvl1pPr algn="l" defTabSz="644525" eaLnBrk="1" hangingPunct="1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692688" y="0"/>
            <a:ext cx="13536612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424" tIns="32212" rIns="64424" bIns="32212" numCol="1" anchor="t" anchorCtr="0" compatLnSpc="1">
            <a:prstTxWarp prst="textNoShape">
              <a:avLst/>
            </a:prstTxWarp>
          </a:bodyPr>
          <a:lstStyle>
            <a:lvl1pPr algn="r" defTabSz="644525" eaLnBrk="1" hangingPunct="1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20067588"/>
            <a:ext cx="13538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424" tIns="32212" rIns="64424" bIns="32212" numCol="1" anchor="b" anchorCtr="0" compatLnSpc="1">
            <a:prstTxWarp prst="textNoShape">
              <a:avLst/>
            </a:prstTxWarp>
          </a:bodyPr>
          <a:lstStyle>
            <a:lvl1pPr algn="l" defTabSz="644525" eaLnBrk="1" hangingPunct="1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692688" y="20067588"/>
            <a:ext cx="13536612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424" tIns="32212" rIns="64424" bIns="32212" numCol="1" anchor="b" anchorCtr="0" compatLnSpc="1">
            <a:prstTxWarp prst="textNoShape">
              <a:avLst/>
            </a:prstTxWarp>
          </a:bodyPr>
          <a:lstStyle>
            <a:lvl1pPr algn="r" defTabSz="644525" eaLnBrk="1" hangingPunct="1">
              <a:defRPr sz="800"/>
            </a:lvl1pPr>
          </a:lstStyle>
          <a:p>
            <a:fld id="{EB720EAD-5419-4B70-9D09-40D6EE6AA5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860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5382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9156" tIns="149578" rIns="299156" bIns="149578" numCol="1" anchor="t" anchorCtr="0" compatLnSpc="1">
            <a:prstTxWarp prst="textNoShape">
              <a:avLst/>
            </a:prstTxWarp>
          </a:bodyPr>
          <a:lstStyle>
            <a:lvl1pPr algn="l" defTabSz="2992438" eaLnBrk="1" hangingPunct="1">
              <a:defRPr sz="3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692688" y="0"/>
            <a:ext cx="13536612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9156" tIns="149578" rIns="299156" bIns="149578" numCol="1" anchor="t" anchorCtr="0" compatLnSpc="1">
            <a:prstTxWarp prst="textNoShape">
              <a:avLst/>
            </a:prstTxWarp>
          </a:bodyPr>
          <a:lstStyle>
            <a:lvl1pPr algn="r" defTabSz="2992438" eaLnBrk="1" hangingPunct="1">
              <a:defRPr sz="3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49200" y="1584325"/>
            <a:ext cx="5942013" cy="792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122613" y="10036175"/>
            <a:ext cx="24990425" cy="950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9156" tIns="149578" rIns="299156" bIns="1495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20067588"/>
            <a:ext cx="13538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9156" tIns="149578" rIns="299156" bIns="149578" numCol="1" anchor="b" anchorCtr="0" compatLnSpc="1">
            <a:prstTxWarp prst="textNoShape">
              <a:avLst/>
            </a:prstTxWarp>
          </a:bodyPr>
          <a:lstStyle>
            <a:lvl1pPr algn="l" defTabSz="2992438" eaLnBrk="1" hangingPunct="1">
              <a:defRPr sz="3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692688" y="20067588"/>
            <a:ext cx="13536612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9156" tIns="149578" rIns="299156" bIns="149578" numCol="1" anchor="b" anchorCtr="0" compatLnSpc="1">
            <a:prstTxWarp prst="textNoShape">
              <a:avLst/>
            </a:prstTxWarp>
          </a:bodyPr>
          <a:lstStyle>
            <a:lvl1pPr algn="r" defTabSz="2992438" eaLnBrk="1" hangingPunct="1">
              <a:defRPr sz="3900"/>
            </a:lvl1pPr>
          </a:lstStyle>
          <a:p>
            <a:fld id="{50CA0C81-9562-47D8-BC16-92212368B2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093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590925"/>
            <a:ext cx="12344400" cy="76406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838"/>
            <a:ext cx="12344400" cy="52974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9F39D-C0E2-4A48-AB12-6F71FFF532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00991-5D85-4C3D-9720-849235AF39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33238" y="879475"/>
            <a:ext cx="3703637" cy="18724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325" y="879475"/>
            <a:ext cx="10958513" cy="187245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74E79-D672-4610-A000-E1E73A172B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8ECE16-578E-4332-9903-6DC8CBBA76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363" y="5470525"/>
            <a:ext cx="14197012" cy="91297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363" y="14685963"/>
            <a:ext cx="14197012" cy="4800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19611-E611-4E98-A133-F24FADC3BC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5121275"/>
            <a:ext cx="7331075" cy="14482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05800" y="5121275"/>
            <a:ext cx="7331075" cy="14482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CA267-A080-48FB-8C15-56E9B9BDFD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1168400"/>
            <a:ext cx="14197013" cy="4241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475" y="5380038"/>
            <a:ext cx="6962775" cy="2636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475" y="8016875"/>
            <a:ext cx="6962775" cy="11790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788" y="5380038"/>
            <a:ext cx="6997700" cy="2636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788" y="8016875"/>
            <a:ext cx="6997700" cy="11790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7689D-BB1D-4011-ADF8-38B47D5BCC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C39F7-5E05-4C7D-A168-47D8424FE1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16322-F20B-45BE-84A2-AAED8337F5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1463675"/>
            <a:ext cx="5308600" cy="51196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700" y="3159125"/>
            <a:ext cx="8332788" cy="15595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475" y="6583363"/>
            <a:ext cx="5308600" cy="121967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F7856-271B-486F-BED4-1C2719A564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1463675"/>
            <a:ext cx="5308600" cy="51196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97700" y="3159125"/>
            <a:ext cx="8332788" cy="1559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475" y="6583363"/>
            <a:ext cx="5308600" cy="121967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1BC3C-F009-4DFB-8E45-FE68E1A1A9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879475"/>
            <a:ext cx="148145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8196" tIns="109140" rIns="218196" bIns="1091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5121275"/>
            <a:ext cx="14814550" cy="144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8196" tIns="109140" rIns="218196" bIns="1091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19985038"/>
            <a:ext cx="38417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8196" tIns="109140" rIns="218196" bIns="109140" numCol="1" anchor="t" anchorCtr="0" compatLnSpc="1">
            <a:prstTxWarp prst="textNoShape">
              <a:avLst/>
            </a:prstTxWarp>
          </a:bodyPr>
          <a:lstStyle>
            <a:lvl1pPr algn="l" defTabSz="2193925" eaLnBrk="1" hangingPunct="1"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22925" y="19985038"/>
            <a:ext cx="52133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8196" tIns="109140" rIns="218196" bIns="109140" numCol="1" anchor="t" anchorCtr="0" compatLnSpc="1">
            <a:prstTxWarp prst="textNoShape">
              <a:avLst/>
            </a:prstTxWarp>
          </a:bodyPr>
          <a:lstStyle>
            <a:lvl1pPr algn="ctr" defTabSz="2193925" eaLnBrk="1" hangingPunct="1"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95125" y="19985038"/>
            <a:ext cx="38417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8196" tIns="109140" rIns="218196" bIns="109140" numCol="1" anchor="t" anchorCtr="0" compatLnSpc="1">
            <a:prstTxWarp prst="textNoShape">
              <a:avLst/>
            </a:prstTxWarp>
          </a:bodyPr>
          <a:lstStyle>
            <a:lvl1pPr algn="r" defTabSz="2193925" eaLnBrk="1" hangingPunct="1">
              <a:defRPr sz="3400"/>
            </a:lvl1pPr>
          </a:lstStyle>
          <a:p>
            <a:fld id="{188CA7FD-6E1C-45AB-ADFF-07E345506C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10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2193925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822325" indent="-822325" algn="l" defTabSz="2193925" rtl="0" eaLnBrk="0" fontAlgn="base" hangingPunct="0">
        <a:spcBef>
          <a:spcPct val="20000"/>
        </a:spcBef>
        <a:spcAft>
          <a:spcPct val="0"/>
        </a:spcAft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782763" indent="-685800" algn="l" defTabSz="2193925" rtl="0" eaLnBrk="0" fontAlgn="base" hangingPunct="0">
        <a:spcBef>
          <a:spcPct val="20000"/>
        </a:spcBef>
        <a:spcAft>
          <a:spcPct val="0"/>
        </a:spcAft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9275" algn="l" defTabSz="2193925" rtl="0" eaLnBrk="0" fontAlgn="base" hangingPunct="0">
        <a:spcBef>
          <a:spcPct val="20000"/>
        </a:spcBef>
        <a:spcAft>
          <a:spcPct val="0"/>
        </a:spcAft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163" indent="-547688" algn="l" defTabSz="2193925" rtl="0" eaLnBrk="0" fontAlgn="base" hangingPunct="0">
        <a:spcBef>
          <a:spcPct val="20000"/>
        </a:spcBef>
        <a:spcAft>
          <a:spcPct val="0"/>
        </a:spcAft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125" indent="-547688" algn="l" defTabSz="2193925" rtl="0" eaLnBrk="0" fontAlgn="base" hangingPunct="0">
        <a:spcBef>
          <a:spcPct val="20000"/>
        </a:spcBef>
        <a:spcAft>
          <a:spcPct val="0"/>
        </a:spcAft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14400" y="914400"/>
            <a:ext cx="14630400" cy="2004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936" tIns="45468" rIns="90936" bIns="45468" anchor="ctr"/>
          <a:lstStyle/>
          <a:p>
            <a:pPr algn="ctr" defTabSz="2193925" eaLnBrk="1" hangingPunct="1"/>
            <a:endParaRPr lang="en-US" altLang="en-US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524000" y="990600"/>
            <a:ext cx="13411200" cy="3048000"/>
          </a:xfrm>
          <a:prstGeom prst="rect">
            <a:avLst/>
          </a:prstGeom>
          <a:gradFill rotWithShape="1">
            <a:gsLst>
              <a:gs pos="0">
                <a:srgbClr val="8BD8ED"/>
              </a:gs>
              <a:gs pos="89999">
                <a:srgbClr val="1FA6CB"/>
              </a:gs>
              <a:gs pos="100000">
                <a:srgbClr val="1C95B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114300" dist="228600" dir="5400000" sx="98000" sy="98000" algn="t" rotWithShape="0">
              <a:schemeClr val="tx1">
                <a:alpha val="12000"/>
              </a:schemeClr>
            </a:outerShdw>
          </a:effectLst>
        </p:spPr>
        <p:txBody>
          <a:bodyPr wrap="none" anchor="ctr"/>
          <a:lstStyle/>
          <a:p>
            <a:pPr algn="ctr" defTabSz="2193925" eaLnBrk="1" hangingPunct="1"/>
            <a:endParaRPr lang="en-US" altLang="en-US" sz="8000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509713" y="1085433"/>
            <a:ext cx="1350168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8800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Do You Have Pain Due to Endometriosis?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3505200" y="7804686"/>
            <a:ext cx="9525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2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lnSpc>
                <a:spcPts val="4800"/>
              </a:lnSpc>
            </a:pPr>
            <a:r>
              <a:rPr lang="en-US" altLang="en-US" sz="4000" dirty="0">
                <a:latin typeface="Times New Roman" pitchFamily="18" charset="0"/>
              </a:rPr>
              <a:t>To qualify, participants</a:t>
            </a:r>
          </a:p>
          <a:p>
            <a:pPr algn="ctr" eaLnBrk="1" hangingPunct="1">
              <a:lnSpc>
                <a:spcPts val="4800"/>
              </a:lnSpc>
            </a:pPr>
            <a:r>
              <a:rPr lang="en-US" altLang="en-US" sz="4000" dirty="0">
                <a:latin typeface="Times New Roman" pitchFamily="18" charset="0"/>
              </a:rPr>
              <a:t> in this study will be woman who:</a:t>
            </a:r>
          </a:p>
        </p:txBody>
      </p:sp>
      <p:sp>
        <p:nvSpPr>
          <p:cNvPr id="6151" name="TextBox 11"/>
          <p:cNvSpPr txBox="1">
            <a:spLocks noChangeArrowheads="1"/>
          </p:cNvSpPr>
          <p:nvPr/>
        </p:nvSpPr>
        <p:spPr bwMode="auto">
          <a:xfrm>
            <a:off x="1616075" y="19496088"/>
            <a:ext cx="13319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If you are eligible, you will receive study medicine and study-related care at no cost to you and may be compensated for time and transportation.</a:t>
            </a:r>
          </a:p>
        </p:txBody>
      </p:sp>
      <p:sp>
        <p:nvSpPr>
          <p:cNvPr id="6152" name="Rectangle 23"/>
          <p:cNvSpPr>
            <a:spLocks noChangeArrowheads="1"/>
          </p:cNvSpPr>
          <p:nvPr/>
        </p:nvSpPr>
        <p:spPr bwMode="auto">
          <a:xfrm>
            <a:off x="946150" y="19050000"/>
            <a:ext cx="14598650" cy="92075"/>
          </a:xfrm>
          <a:prstGeom prst="rect">
            <a:avLst/>
          </a:prstGeom>
          <a:gradFill rotWithShape="1">
            <a:gsLst>
              <a:gs pos="0">
                <a:srgbClr val="1C95B6"/>
              </a:gs>
              <a:gs pos="89999">
                <a:srgbClr val="21AED5"/>
              </a:gs>
              <a:gs pos="100000">
                <a:srgbClr val="8BD8ED"/>
              </a:gs>
            </a:gsLst>
            <a:lin ang="108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2193925" eaLnBrk="1" hangingPunct="1"/>
            <a:endParaRPr lang="en-US" altLang="en-US" sz="8000"/>
          </a:p>
        </p:txBody>
      </p:sp>
      <p:sp>
        <p:nvSpPr>
          <p:cNvPr id="6153" name="TextBox 25"/>
          <p:cNvSpPr txBox="1">
            <a:spLocks noChangeArrowheads="1"/>
          </p:cNvSpPr>
          <p:nvPr/>
        </p:nvSpPr>
        <p:spPr bwMode="auto">
          <a:xfrm>
            <a:off x="914400" y="4353342"/>
            <a:ext cx="14630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Aventa &amp; Choice Research, LLC. is looking for women to participate in a research study to evaluate whether an investigational medicine could reduce pain due to endometriosis.</a:t>
            </a:r>
          </a:p>
          <a:p>
            <a:pPr algn="ctr" eaLnBrk="1" hangingPunct="1"/>
            <a:r>
              <a:rPr lang="en-US" altLang="en-US" sz="3600" dirty="0"/>
              <a:t> </a:t>
            </a:r>
          </a:p>
        </p:txBody>
      </p:sp>
      <p:sp>
        <p:nvSpPr>
          <p:cNvPr id="6155" name="TextBox 8"/>
          <p:cNvSpPr txBox="1">
            <a:spLocks noChangeArrowheads="1"/>
          </p:cNvSpPr>
          <p:nvPr/>
        </p:nvSpPr>
        <p:spPr bwMode="auto">
          <a:xfrm>
            <a:off x="990600" y="16138525"/>
            <a:ext cx="14478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Please call 334-699-2229 </a:t>
            </a:r>
            <a:r>
              <a:rPr lang="en-US" altLang="en-US" sz="5400" b="1" dirty="0" err="1">
                <a:latin typeface="Times New Roman" pitchFamily="18" charset="0"/>
                <a:cs typeface="Times New Roman" pitchFamily="18" charset="0"/>
              </a:rPr>
              <a:t>ext</a:t>
            </a:r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 127</a:t>
            </a:r>
          </a:p>
          <a:p>
            <a:pPr algn="ctr" eaLnBrk="1" hangingPunct="1"/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for more information and to find out if you are </a:t>
            </a:r>
          </a:p>
          <a:p>
            <a:pPr algn="ctr" eaLnBrk="1" hangingPunct="1"/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eligible to participate in the study.</a:t>
            </a:r>
          </a:p>
        </p:txBody>
      </p:sp>
      <p:pic>
        <p:nvPicPr>
          <p:cNvPr id="6157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400800"/>
            <a:ext cx="1447800" cy="1491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srgbClr val="21AED5">
                <a:alpha val="40000"/>
              </a:srgbClr>
            </a:outerShdw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8678"/>
              </p:ext>
            </p:extLst>
          </p:nvPr>
        </p:nvGraphicFramePr>
        <p:xfrm>
          <a:off x="914400" y="9372600"/>
          <a:ext cx="7086600" cy="585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0">
                  <a:extLst>
                    <a:ext uri="{9D8B030D-6E8A-4147-A177-3AD203B41FA5}">
                      <a16:colId xmlns:a16="http://schemas.microsoft.com/office/drawing/2014/main" val="222304522"/>
                    </a:ext>
                  </a:extLst>
                </a:gridCol>
              </a:tblGrid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39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 to 50 years of age</a:t>
                      </a:r>
                      <a:endParaRPr lang="en-US" sz="3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589280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Experience painful symptoms due to endometriosis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598188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monthly menstrual periods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12031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Had surgery in the last 10 years to look for endometriosis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951868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requirements apply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262606"/>
                  </a:ext>
                </a:extLst>
              </a:tr>
            </a:tbl>
          </a:graphicData>
        </a:graphic>
      </p:graphicFrame>
      <p:pic>
        <p:nvPicPr>
          <p:cNvPr id="14" name="Picture 2" descr="Closeup on pills pack in hand of ill young woman laying on sof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758" y="9590918"/>
            <a:ext cx="7367626" cy="5420482"/>
          </a:xfrm>
          <a:prstGeom prst="rect">
            <a:avLst/>
          </a:prstGeom>
          <a:noFill/>
          <a:ln w="76200">
            <a:solidFill>
              <a:srgbClr val="1FA6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68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14400" y="914400"/>
            <a:ext cx="14630400" cy="2004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936" tIns="45468" rIns="90936" bIns="45468" anchor="ctr"/>
          <a:lstStyle/>
          <a:p>
            <a:pPr algn="ctr" defTabSz="2193925" eaLnBrk="1" hangingPunct="1"/>
            <a:endParaRPr lang="en-US" altLang="en-US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524000" y="990600"/>
            <a:ext cx="13411200" cy="3048000"/>
          </a:xfrm>
          <a:prstGeom prst="rect">
            <a:avLst/>
          </a:prstGeom>
          <a:gradFill rotWithShape="1">
            <a:gsLst>
              <a:gs pos="0">
                <a:srgbClr val="8BD8ED"/>
              </a:gs>
              <a:gs pos="89999">
                <a:srgbClr val="1FA6CB"/>
              </a:gs>
              <a:gs pos="100000">
                <a:srgbClr val="1C95B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114300" dist="228600" dir="5400000" sx="98000" sy="98000" algn="t" rotWithShape="0">
              <a:schemeClr val="tx1">
                <a:alpha val="12000"/>
              </a:schemeClr>
            </a:outerShdw>
          </a:effectLst>
        </p:spPr>
        <p:txBody>
          <a:bodyPr wrap="none" anchor="ctr"/>
          <a:lstStyle/>
          <a:p>
            <a:pPr algn="ctr" defTabSz="2193925" eaLnBrk="1" hangingPunct="1"/>
            <a:endParaRPr lang="en-US" altLang="en-US" sz="8000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509713" y="1085433"/>
            <a:ext cx="1350168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8800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Do You Have Pain Due to Endometriosis?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3505200" y="7804686"/>
            <a:ext cx="9525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2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lnSpc>
                <a:spcPts val="4800"/>
              </a:lnSpc>
            </a:pPr>
            <a:r>
              <a:rPr lang="en-US" altLang="en-US" sz="4000" dirty="0">
                <a:latin typeface="Times New Roman" pitchFamily="18" charset="0"/>
              </a:rPr>
              <a:t>To qualify, participants</a:t>
            </a:r>
          </a:p>
          <a:p>
            <a:pPr algn="ctr" eaLnBrk="1" hangingPunct="1">
              <a:lnSpc>
                <a:spcPts val="4800"/>
              </a:lnSpc>
            </a:pPr>
            <a:r>
              <a:rPr lang="en-US" altLang="en-US" sz="4000" dirty="0">
                <a:latin typeface="Times New Roman" pitchFamily="18" charset="0"/>
              </a:rPr>
              <a:t> in this study will be women who:</a:t>
            </a:r>
          </a:p>
        </p:txBody>
      </p:sp>
      <p:sp>
        <p:nvSpPr>
          <p:cNvPr id="6151" name="TextBox 11"/>
          <p:cNvSpPr txBox="1">
            <a:spLocks noChangeArrowheads="1"/>
          </p:cNvSpPr>
          <p:nvPr/>
        </p:nvSpPr>
        <p:spPr bwMode="auto">
          <a:xfrm>
            <a:off x="1616075" y="19663384"/>
            <a:ext cx="13319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If you are eligible, you will receive study medicine and study-related care at no cost to you and may be compensated for time and transportation.</a:t>
            </a:r>
          </a:p>
        </p:txBody>
      </p:sp>
      <p:sp>
        <p:nvSpPr>
          <p:cNvPr id="6152" name="Rectangle 23"/>
          <p:cNvSpPr>
            <a:spLocks noChangeArrowheads="1"/>
          </p:cNvSpPr>
          <p:nvPr/>
        </p:nvSpPr>
        <p:spPr bwMode="auto">
          <a:xfrm>
            <a:off x="946150" y="19050000"/>
            <a:ext cx="14598650" cy="92075"/>
          </a:xfrm>
          <a:prstGeom prst="rect">
            <a:avLst/>
          </a:prstGeom>
          <a:gradFill rotWithShape="1">
            <a:gsLst>
              <a:gs pos="0">
                <a:srgbClr val="1C95B6"/>
              </a:gs>
              <a:gs pos="89999">
                <a:srgbClr val="21AED5"/>
              </a:gs>
              <a:gs pos="100000">
                <a:srgbClr val="8BD8ED"/>
              </a:gs>
            </a:gsLst>
            <a:lin ang="108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2193925" eaLnBrk="1" hangingPunct="1"/>
            <a:endParaRPr lang="en-US" altLang="en-US" sz="8000"/>
          </a:p>
        </p:txBody>
      </p:sp>
      <p:sp>
        <p:nvSpPr>
          <p:cNvPr id="6153" name="TextBox 25"/>
          <p:cNvSpPr txBox="1">
            <a:spLocks noChangeArrowheads="1"/>
          </p:cNvSpPr>
          <p:nvPr/>
        </p:nvSpPr>
        <p:spPr bwMode="auto">
          <a:xfrm>
            <a:off x="914400" y="4353342"/>
            <a:ext cx="14630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Aventa &amp; Choice Research, LLC. is looking for women to participate in a research study to evaluate whether an investigational medicine could reduce pain due to endometriosis.</a:t>
            </a:r>
          </a:p>
          <a:p>
            <a:pPr algn="ctr" eaLnBrk="1" hangingPunct="1"/>
            <a:r>
              <a:rPr lang="en-US" altLang="en-US" sz="3600" dirty="0"/>
              <a:t> </a:t>
            </a:r>
          </a:p>
        </p:txBody>
      </p:sp>
      <p:sp>
        <p:nvSpPr>
          <p:cNvPr id="6155" name="TextBox 8"/>
          <p:cNvSpPr txBox="1">
            <a:spLocks noChangeArrowheads="1"/>
          </p:cNvSpPr>
          <p:nvPr/>
        </p:nvSpPr>
        <p:spPr bwMode="auto">
          <a:xfrm>
            <a:off x="990600" y="16138525"/>
            <a:ext cx="14478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Please call 334-699-2229 </a:t>
            </a:r>
            <a:r>
              <a:rPr lang="en-US" altLang="en-US" sz="5400" b="1" dirty="0" err="1">
                <a:latin typeface="Times New Roman" pitchFamily="18" charset="0"/>
                <a:cs typeface="Times New Roman" pitchFamily="18" charset="0"/>
              </a:rPr>
              <a:t>ext</a:t>
            </a:r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 127</a:t>
            </a:r>
          </a:p>
          <a:p>
            <a:pPr algn="ctr" eaLnBrk="1" hangingPunct="1"/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for more information and to find out if you are </a:t>
            </a:r>
          </a:p>
          <a:p>
            <a:pPr algn="ctr" eaLnBrk="1" hangingPunct="1"/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eligible to participate in the study.</a:t>
            </a:r>
          </a:p>
        </p:txBody>
      </p:sp>
      <p:pic>
        <p:nvPicPr>
          <p:cNvPr id="6157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400800"/>
            <a:ext cx="1447800" cy="1491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srgbClr val="21AED5">
                <a:alpha val="40000"/>
              </a:srgbClr>
            </a:outerShdw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9372600"/>
          <a:ext cx="7086600" cy="585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0">
                  <a:extLst>
                    <a:ext uri="{9D8B030D-6E8A-4147-A177-3AD203B41FA5}">
                      <a16:colId xmlns:a16="http://schemas.microsoft.com/office/drawing/2014/main" val="222304522"/>
                    </a:ext>
                  </a:extLst>
                </a:gridCol>
              </a:tblGrid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39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 to 50 years of age</a:t>
                      </a:r>
                      <a:endParaRPr lang="en-US" sz="3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589280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Experience painful symptoms due to endometriosis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598188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monthly menstrual periods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12031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Had surgery in the last 10 years to look for endometriosis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951868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requirements apply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262606"/>
                  </a:ext>
                </a:extLst>
              </a:tr>
            </a:tbl>
          </a:graphicData>
        </a:graphic>
      </p:graphicFrame>
      <p:pic>
        <p:nvPicPr>
          <p:cNvPr id="15" name="Picture 10" descr="Woman frowning having stomachache sitting on the cou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9685242"/>
            <a:ext cx="7528135" cy="5541455"/>
          </a:xfrm>
          <a:prstGeom prst="rect">
            <a:avLst/>
          </a:prstGeom>
          <a:noFill/>
          <a:ln w="76200">
            <a:solidFill>
              <a:srgbClr val="1FA6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7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14400" y="914400"/>
            <a:ext cx="14630400" cy="2004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936" tIns="45468" rIns="90936" bIns="45468" anchor="ctr"/>
          <a:lstStyle/>
          <a:p>
            <a:pPr algn="ctr" defTabSz="2193925" eaLnBrk="1" hangingPunct="1"/>
            <a:endParaRPr lang="en-US" altLang="en-US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524000" y="990600"/>
            <a:ext cx="13411200" cy="3048000"/>
          </a:xfrm>
          <a:prstGeom prst="rect">
            <a:avLst/>
          </a:prstGeom>
          <a:gradFill rotWithShape="1">
            <a:gsLst>
              <a:gs pos="0">
                <a:srgbClr val="8BD8ED"/>
              </a:gs>
              <a:gs pos="89999">
                <a:srgbClr val="1FA6CB"/>
              </a:gs>
              <a:gs pos="100000">
                <a:srgbClr val="1C95B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114300" dist="228600" dir="5400000" sx="98000" sy="98000" algn="t" rotWithShape="0">
              <a:schemeClr val="tx1">
                <a:alpha val="12000"/>
              </a:schemeClr>
            </a:outerShdw>
          </a:effectLst>
        </p:spPr>
        <p:txBody>
          <a:bodyPr wrap="none" anchor="ctr"/>
          <a:lstStyle/>
          <a:p>
            <a:pPr algn="ctr" defTabSz="2193925" eaLnBrk="1" hangingPunct="1"/>
            <a:endParaRPr lang="en-US" altLang="en-US" sz="8000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509713" y="1085433"/>
            <a:ext cx="1350168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8800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Do You Have Pain Due to Endometriosis?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3505200" y="7804686"/>
            <a:ext cx="9525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2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lnSpc>
                <a:spcPts val="4800"/>
              </a:lnSpc>
            </a:pPr>
            <a:r>
              <a:rPr lang="en-US" altLang="en-US" sz="4000" dirty="0">
                <a:latin typeface="Times New Roman" pitchFamily="18" charset="0"/>
              </a:rPr>
              <a:t>To qualify, participants</a:t>
            </a:r>
          </a:p>
          <a:p>
            <a:pPr algn="ctr" eaLnBrk="1" hangingPunct="1">
              <a:lnSpc>
                <a:spcPts val="4800"/>
              </a:lnSpc>
            </a:pPr>
            <a:r>
              <a:rPr lang="en-US" altLang="en-US" sz="4000" dirty="0">
                <a:latin typeface="Times New Roman" pitchFamily="18" charset="0"/>
              </a:rPr>
              <a:t> in this study will be women who:</a:t>
            </a:r>
          </a:p>
        </p:txBody>
      </p:sp>
      <p:sp>
        <p:nvSpPr>
          <p:cNvPr id="6151" name="TextBox 11"/>
          <p:cNvSpPr txBox="1">
            <a:spLocks noChangeArrowheads="1"/>
          </p:cNvSpPr>
          <p:nvPr/>
        </p:nvSpPr>
        <p:spPr bwMode="auto">
          <a:xfrm>
            <a:off x="1616075" y="19662339"/>
            <a:ext cx="13319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If you are eligible, you will receive study medicine and study-related care at no cost to you and may be compensated for time and transportation.</a:t>
            </a:r>
          </a:p>
        </p:txBody>
      </p:sp>
      <p:sp>
        <p:nvSpPr>
          <p:cNvPr id="6152" name="Rectangle 23"/>
          <p:cNvSpPr>
            <a:spLocks noChangeArrowheads="1"/>
          </p:cNvSpPr>
          <p:nvPr/>
        </p:nvSpPr>
        <p:spPr bwMode="auto">
          <a:xfrm>
            <a:off x="946150" y="19050000"/>
            <a:ext cx="14598650" cy="92075"/>
          </a:xfrm>
          <a:prstGeom prst="rect">
            <a:avLst/>
          </a:prstGeom>
          <a:gradFill rotWithShape="1">
            <a:gsLst>
              <a:gs pos="0">
                <a:srgbClr val="1C95B6"/>
              </a:gs>
              <a:gs pos="89999">
                <a:srgbClr val="21AED5"/>
              </a:gs>
              <a:gs pos="100000">
                <a:srgbClr val="8BD8ED"/>
              </a:gs>
            </a:gsLst>
            <a:lin ang="108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2193925" eaLnBrk="1" hangingPunct="1"/>
            <a:endParaRPr lang="en-US" altLang="en-US" sz="8000"/>
          </a:p>
        </p:txBody>
      </p:sp>
      <p:sp>
        <p:nvSpPr>
          <p:cNvPr id="6153" name="TextBox 25"/>
          <p:cNvSpPr txBox="1">
            <a:spLocks noChangeArrowheads="1"/>
          </p:cNvSpPr>
          <p:nvPr/>
        </p:nvSpPr>
        <p:spPr bwMode="auto">
          <a:xfrm>
            <a:off x="914400" y="4353342"/>
            <a:ext cx="14630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>
                <a:latin typeface="Times New Roman" pitchFamily="18" charset="0"/>
                <a:cs typeface="Times New Roman" pitchFamily="18" charset="0"/>
              </a:rPr>
              <a:t>Aventa &amp; Choice 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Research, LLC. is looking for women to participate in a research study to evaluate whether an investigational medicine could reduce pain due to endometriosis.</a:t>
            </a:r>
          </a:p>
          <a:p>
            <a:pPr algn="ctr" eaLnBrk="1" hangingPunct="1"/>
            <a:r>
              <a:rPr lang="en-US" altLang="en-US" sz="3600" dirty="0"/>
              <a:t> </a:t>
            </a:r>
          </a:p>
        </p:txBody>
      </p:sp>
      <p:sp>
        <p:nvSpPr>
          <p:cNvPr id="6155" name="TextBox 8"/>
          <p:cNvSpPr txBox="1">
            <a:spLocks noChangeArrowheads="1"/>
          </p:cNvSpPr>
          <p:nvPr/>
        </p:nvSpPr>
        <p:spPr bwMode="auto">
          <a:xfrm>
            <a:off x="762000" y="15944413"/>
            <a:ext cx="14478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Please call 334-699-2229 </a:t>
            </a:r>
            <a:r>
              <a:rPr lang="en-US" altLang="en-US" sz="5400" b="1" dirty="0" err="1">
                <a:latin typeface="Times New Roman" pitchFamily="18" charset="0"/>
                <a:cs typeface="Times New Roman" pitchFamily="18" charset="0"/>
              </a:rPr>
              <a:t>ext</a:t>
            </a:r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 127</a:t>
            </a:r>
          </a:p>
          <a:p>
            <a:pPr algn="ctr" eaLnBrk="1" hangingPunct="1"/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for more information and to find out if you are </a:t>
            </a:r>
          </a:p>
          <a:p>
            <a:pPr algn="ctr" eaLnBrk="1" hangingPunct="1"/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eligible to participate in the study.</a:t>
            </a:r>
          </a:p>
        </p:txBody>
      </p:sp>
      <p:pic>
        <p:nvPicPr>
          <p:cNvPr id="6157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400800"/>
            <a:ext cx="1447800" cy="1491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srgbClr val="21AED5">
                <a:alpha val="40000"/>
              </a:srgbClr>
            </a:outerShdw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9372600"/>
          <a:ext cx="7086600" cy="585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0">
                  <a:extLst>
                    <a:ext uri="{9D8B030D-6E8A-4147-A177-3AD203B41FA5}">
                      <a16:colId xmlns:a16="http://schemas.microsoft.com/office/drawing/2014/main" val="222304522"/>
                    </a:ext>
                  </a:extLst>
                </a:gridCol>
              </a:tblGrid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39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 to 50 years of age</a:t>
                      </a:r>
                      <a:endParaRPr lang="en-US" sz="3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589280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Experience painful symptoms due to endometriosis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598188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monthly menstrual periods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12031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Had surgery in the last 10 years to look for endometriosis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951868"/>
                  </a:ext>
                </a:extLst>
              </a:tr>
              <a:tr h="1006809">
                <a:tc>
                  <a:txBody>
                    <a:bodyPr/>
                    <a:lstStyle/>
                    <a:p>
                      <a:pPr marL="571500" indent="-571500">
                        <a:buClr>
                          <a:srgbClr val="1FA6CB"/>
                        </a:buClr>
                        <a:buFont typeface="Times New Roman" panose="02020603050405020304" pitchFamily="18" charset="0"/>
                        <a:buChar char="♦"/>
                      </a:pPr>
                      <a:r>
                        <a:rPr lang="en-US" sz="3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requirements apply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5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262606"/>
                  </a:ext>
                </a:extLst>
              </a:tr>
            </a:tbl>
          </a:graphicData>
        </a:graphic>
      </p:graphicFrame>
      <p:pic>
        <p:nvPicPr>
          <p:cNvPr id="14" name="Picture 10" descr="Young beautiful woman in depression. Isolated on white background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9646369"/>
            <a:ext cx="6705600" cy="5248967"/>
          </a:xfrm>
          <a:prstGeom prst="rect">
            <a:avLst/>
          </a:prstGeom>
          <a:noFill/>
          <a:ln w="76200">
            <a:solidFill>
              <a:srgbClr val="1FA6C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14810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DD0F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DD0F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3714</TotalTime>
  <Words>393</Words>
  <Application>Microsoft Office PowerPoint</Application>
  <PresentationFormat>Custom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Arial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</dc:creator>
  <cp:lastModifiedBy>Todd Ledford</cp:lastModifiedBy>
  <cp:revision>122</cp:revision>
  <dcterms:created xsi:type="dcterms:W3CDTF">2005-09-28T17:16:48Z</dcterms:created>
  <dcterms:modified xsi:type="dcterms:W3CDTF">2018-03-26T13:43:41Z</dcterms:modified>
</cp:coreProperties>
</file>